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5" r:id="rId1"/>
  </p:sldMasterIdLst>
  <p:sldIdLst>
    <p:sldId id="256" r:id="rId2"/>
    <p:sldId id="259" r:id="rId3"/>
    <p:sldId id="260" r:id="rId4"/>
    <p:sldId id="261" r:id="rId5"/>
    <p:sldId id="266" r:id="rId6"/>
    <p:sldId id="267" r:id="rId7"/>
    <p:sldId id="268" r:id="rId8"/>
    <p:sldId id="262" r:id="rId9"/>
    <p:sldId id="263" r:id="rId10"/>
    <p:sldId id="265" r:id="rId11"/>
    <p:sldId id="269" r:id="rId12"/>
    <p:sldId id="271" r:id="rId13"/>
    <p:sldId id="27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7"/>
    <p:restoredTop sz="94674"/>
  </p:normalViewPr>
  <p:slideViewPr>
    <p:cSldViewPr snapToGrid="0" snapToObjects="1">
      <p:cViewPr varScale="1">
        <p:scale>
          <a:sx n="131" d="100"/>
          <a:sy n="131"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16979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315E8A-9802-4140-B3F3-2A11692B9BF6}" type="datetimeFigureOut">
              <a:rPr lang="en-US" smtClean="0"/>
              <a:t>8/7/18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329310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3614184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639665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40933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220093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984394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12812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234346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2128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206311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315E8A-9802-4140-B3F3-2A11692B9BF6}" type="datetimeFigureOut">
              <a:rPr lang="en-US" smtClean="0"/>
              <a:t>8/7/18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7416204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315E8A-9802-4140-B3F3-2A11692B9BF6}" type="datetimeFigureOut">
              <a:rPr lang="en-US" smtClean="0"/>
              <a:t>8/7/18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365803256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02499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2290452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C315E8A-9802-4140-B3F3-2A11692B9BF6}" type="datetimeFigureOut">
              <a:rPr lang="en-US" smtClean="0"/>
              <a:t>8/7/18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12414283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315E8A-9802-4140-B3F3-2A11692B9BF6}" type="datetimeFigureOut">
              <a:rPr lang="en-US" smtClean="0"/>
              <a:t>8/7/18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043C4-D343-F145-8A76-A77268D9BAC9}" type="slidenum">
              <a:rPr lang="en-US" smtClean="0"/>
              <a:t>‹#›</a:t>
            </a:fld>
            <a:endParaRPr lang="en-US"/>
          </a:p>
        </p:txBody>
      </p:sp>
    </p:spTree>
    <p:extLst>
      <p:ext uri="{BB962C8B-B14F-4D97-AF65-F5344CB8AC3E}">
        <p14:creationId xmlns:p14="http://schemas.microsoft.com/office/powerpoint/2010/main" val="3681403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3000">
              <a:schemeClr val="bg1">
                <a:lumMod val="75000"/>
                <a:lumOff val="25000"/>
              </a:schemeClr>
            </a:gs>
            <a:gs pos="68000">
              <a:schemeClr val="bg1">
                <a:lumMod val="75000"/>
                <a:lumOff val="2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C315E8A-9802-4140-B3F3-2A11692B9BF6}" type="datetimeFigureOut">
              <a:rPr lang="en-US" smtClean="0"/>
              <a:t>8/7/18</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BB4043C4-D343-F145-8A76-A77268D9BAC9}" type="slidenum">
              <a:rPr lang="en-US" smtClean="0"/>
              <a:t>‹#›</a:t>
            </a:fld>
            <a:endParaRPr lang="en-US"/>
          </a:p>
        </p:txBody>
      </p:sp>
    </p:spTree>
    <p:extLst>
      <p:ext uri="{BB962C8B-B14F-4D97-AF65-F5344CB8AC3E}">
        <p14:creationId xmlns:p14="http://schemas.microsoft.com/office/powerpoint/2010/main" val="1164268582"/>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artemis.bm/blog/2018/06/26/300m-acorn-re-parametric-u-s-quake-cat-bond-renewal-launch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earthquake.usgs.gov/research/induced/myths.ph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C44E6D-2A7D-654B-B7E0-3F824957E682}"/>
              </a:ext>
            </a:extLst>
          </p:cNvPr>
          <p:cNvPicPr>
            <a:picLocks noChangeAspect="1"/>
          </p:cNvPicPr>
          <p:nvPr/>
        </p:nvPicPr>
        <p:blipFill>
          <a:blip r:embed="rId2"/>
          <a:stretch>
            <a:fillRect/>
          </a:stretch>
        </p:blipFill>
        <p:spPr>
          <a:xfrm>
            <a:off x="-90387" y="-98987"/>
            <a:ext cx="9331663" cy="7030273"/>
          </a:xfrm>
          <a:prstGeom prst="rect">
            <a:avLst/>
          </a:prstGeom>
        </p:spPr>
      </p:pic>
    </p:spTree>
    <p:extLst>
      <p:ext uri="{BB962C8B-B14F-4D97-AF65-F5344CB8AC3E}">
        <p14:creationId xmlns:p14="http://schemas.microsoft.com/office/powerpoint/2010/main" val="186925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4B04-E351-CF48-B390-BA29F85ABA29}"/>
              </a:ext>
            </a:extLst>
          </p:cNvPr>
          <p:cNvSpPr>
            <a:spLocks noGrp="1"/>
          </p:cNvSpPr>
          <p:nvPr>
            <p:ph type="title"/>
          </p:nvPr>
        </p:nvSpPr>
        <p:spPr>
          <a:xfrm>
            <a:off x="484709" y="452718"/>
            <a:ext cx="7856101" cy="1351368"/>
          </a:xfrm>
        </p:spPr>
        <p:txBody>
          <a:bodyPr/>
          <a:lstStyle/>
          <a:p>
            <a:r>
              <a:rPr lang="en-US" b="1" dirty="0">
                <a:solidFill>
                  <a:srgbClr val="FFC000"/>
                </a:solidFill>
              </a:rPr>
              <a:t>Acorn Re Proxy Catastrophe Bond Experience Rating</a:t>
            </a:r>
            <a:r>
              <a:rPr lang="en-US" altLang="en-US" sz="4400" b="1" dirty="0">
                <a:solidFill>
                  <a:srgbClr val="FFC000"/>
                </a:solidFill>
                <a:latin typeface="Helvetica" pitchFamily="2" charset="0"/>
                <a:ea typeface="Cambria Math" panose="02040503050406030204" pitchFamily="18" charset="0"/>
                <a:cs typeface="Al Nile" pitchFamily="2" charset="-78"/>
              </a:rPr>
              <a:t>: </a:t>
            </a:r>
            <a:r>
              <a:rPr lang="en-US" altLang="en-US" sz="4400" dirty="0">
                <a:latin typeface="Helvetica" pitchFamily="2" charset="0"/>
                <a:hlinkClick r:id="rId2"/>
              </a:rPr>
              <a:t>Link</a:t>
            </a:r>
            <a:endParaRPr lang="en-US" dirty="0"/>
          </a:p>
        </p:txBody>
      </p:sp>
      <p:sp>
        <p:nvSpPr>
          <p:cNvPr id="3" name="Content Placeholder 2">
            <a:extLst>
              <a:ext uri="{FF2B5EF4-FFF2-40B4-BE49-F238E27FC236}">
                <a16:creationId xmlns:a16="http://schemas.microsoft.com/office/drawing/2014/main" id="{F6A95BEB-38FB-EB44-B8E3-5F2A8C260043}"/>
              </a:ext>
            </a:extLst>
          </p:cNvPr>
          <p:cNvSpPr>
            <a:spLocks noGrp="1"/>
          </p:cNvSpPr>
          <p:nvPr>
            <p:ph idx="1"/>
          </p:nvPr>
        </p:nvSpPr>
        <p:spPr>
          <a:xfrm>
            <a:off x="484711" y="2052925"/>
            <a:ext cx="8152662" cy="4298448"/>
          </a:xfrm>
        </p:spPr>
        <p:txBody>
          <a:bodyPr>
            <a:normAutofit/>
          </a:bodyPr>
          <a:lstStyle/>
          <a:p>
            <a:pPr>
              <a:spcAft>
                <a:spcPts val="1000"/>
              </a:spcAft>
              <a:buClr>
                <a:srgbClr val="FFC000"/>
              </a:buClr>
              <a:buSzPct val="120000"/>
              <a:buFont typeface="Arial" panose="020B0604020202020204" pitchFamily="34" charset="0"/>
              <a:buChar char="•"/>
            </a:pPr>
            <a:r>
              <a:rPr lang="en-US" sz="2600" dirty="0"/>
              <a:t>Assume the bond is a zero coupon with a one year maturity that pays a 10% return.</a:t>
            </a:r>
          </a:p>
          <a:p>
            <a:pPr>
              <a:spcAft>
                <a:spcPts val="1000"/>
              </a:spcAft>
              <a:buClr>
                <a:srgbClr val="FFC000"/>
              </a:buClr>
              <a:buSzPct val="120000"/>
              <a:buFont typeface="Arial" panose="020B0604020202020204" pitchFamily="34" charset="0"/>
              <a:buChar char="•"/>
            </a:pPr>
            <a:r>
              <a:rPr lang="en-US" sz="2600" dirty="0"/>
              <a:t>Suppose the bond defaults if there is an earthquake within 100 km of downtown LA or San Francisco of magnitude 6.5 or greater and depth of 60 km or less.</a:t>
            </a:r>
          </a:p>
          <a:p>
            <a:pPr>
              <a:spcAft>
                <a:spcPts val="1000"/>
              </a:spcAft>
              <a:buClr>
                <a:srgbClr val="FFC000"/>
              </a:buClr>
              <a:buSzPct val="120000"/>
              <a:buFont typeface="Arial" panose="020B0604020202020204" pitchFamily="34" charset="0"/>
              <a:buChar char="•"/>
            </a:pPr>
            <a:r>
              <a:rPr lang="en-US" sz="2600" dirty="0"/>
              <a:t>The Cat Bond market risk capital outstanding exceeds 36 billion dollars and has increased by 100+% since 2012.</a:t>
            </a:r>
          </a:p>
        </p:txBody>
      </p:sp>
    </p:spTree>
    <p:extLst>
      <p:ext uri="{BB962C8B-B14F-4D97-AF65-F5344CB8AC3E}">
        <p14:creationId xmlns:p14="http://schemas.microsoft.com/office/powerpoint/2010/main" val="333186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EEC-F111-D34A-A314-BE5DF9C2B805}"/>
              </a:ext>
            </a:extLst>
          </p:cNvPr>
          <p:cNvSpPr>
            <a:spLocks noGrp="1"/>
          </p:cNvSpPr>
          <p:nvPr>
            <p:ph type="title"/>
          </p:nvPr>
        </p:nvSpPr>
        <p:spPr>
          <a:xfrm>
            <a:off x="449212" y="403290"/>
            <a:ext cx="7055380" cy="795314"/>
          </a:xfrm>
        </p:spPr>
        <p:txBody>
          <a:bodyPr/>
          <a:lstStyle/>
          <a:p>
            <a:r>
              <a:rPr lang="en-US" b="1" dirty="0">
                <a:solidFill>
                  <a:srgbClr val="FFC000"/>
                </a:solidFill>
              </a:rPr>
              <a:t>Bond Analysis Process</a:t>
            </a:r>
          </a:p>
        </p:txBody>
      </p:sp>
      <p:sp>
        <p:nvSpPr>
          <p:cNvPr id="3" name="Content Placeholder 2">
            <a:extLst>
              <a:ext uri="{FF2B5EF4-FFF2-40B4-BE49-F238E27FC236}">
                <a16:creationId xmlns:a16="http://schemas.microsoft.com/office/drawing/2014/main" id="{38CB428F-3520-DF47-A7DB-D772299FFF6E}"/>
              </a:ext>
            </a:extLst>
          </p:cNvPr>
          <p:cNvSpPr>
            <a:spLocks noGrp="1"/>
          </p:cNvSpPr>
          <p:nvPr>
            <p:ph idx="1"/>
          </p:nvPr>
        </p:nvSpPr>
        <p:spPr>
          <a:xfrm>
            <a:off x="249931" y="1814201"/>
            <a:ext cx="7967311" cy="4932588"/>
          </a:xfrm>
        </p:spPr>
        <p:txBody>
          <a:bodyPr>
            <a:normAutofit/>
          </a:bodyPr>
          <a:lstStyle/>
          <a:p>
            <a:pPr>
              <a:buClr>
                <a:srgbClr val="FFC000"/>
              </a:buClr>
              <a:buSzPct val="120000"/>
              <a:buFont typeface="Arial" panose="020B0604020202020204" pitchFamily="34" charset="0"/>
              <a:buChar char="•"/>
            </a:pPr>
            <a:r>
              <a:rPr lang="en-US" sz="2400" dirty="0"/>
              <a:t>Use Long/Lat of each quake to obtain distance from major cities.</a:t>
            </a:r>
          </a:p>
          <a:p>
            <a:pPr>
              <a:buClr>
                <a:srgbClr val="FFC000"/>
              </a:buClr>
              <a:buSzPct val="120000"/>
              <a:buFont typeface="Arial" panose="020B0604020202020204" pitchFamily="34" charset="0"/>
              <a:buChar char="•"/>
            </a:pPr>
            <a:r>
              <a:rPr lang="en-US" sz="2400" dirty="0"/>
              <a:t>Define each earthquake as a defaulting earthquake if it meets the default conditions</a:t>
            </a:r>
          </a:p>
          <a:p>
            <a:pPr>
              <a:buClr>
                <a:srgbClr val="FFC000"/>
              </a:buClr>
              <a:buSzPct val="120000"/>
              <a:buFont typeface="Arial" panose="020B0604020202020204" pitchFamily="34" charset="0"/>
              <a:buChar char="•"/>
            </a:pPr>
            <a:r>
              <a:rPr lang="en-US" sz="2400" dirty="0"/>
              <a:t>Group by year and count the years with one default</a:t>
            </a:r>
          </a:p>
          <a:p>
            <a:pPr>
              <a:buClr>
                <a:srgbClr val="FFC000"/>
              </a:buClr>
              <a:buSzPct val="120000"/>
              <a:buFont typeface="Arial" panose="020B0604020202020204" pitchFamily="34" charset="0"/>
              <a:buChar char="•"/>
            </a:pPr>
            <a:r>
              <a:rPr lang="en-US" sz="2400" dirty="0"/>
              <a:t>There are 3 years with at least one quake that defaulted the bond in our 48-year sample which suggests a 6.25% default probability.</a:t>
            </a:r>
          </a:p>
        </p:txBody>
      </p:sp>
    </p:spTree>
    <p:extLst>
      <p:ext uri="{BB962C8B-B14F-4D97-AF65-F5344CB8AC3E}">
        <p14:creationId xmlns:p14="http://schemas.microsoft.com/office/powerpoint/2010/main" val="425059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5CA7E-7B68-F74F-8EC5-678ED1E5C8C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C0C1EB4-C5C0-B649-9261-58317863D3A3}"/>
              </a:ext>
            </a:extLst>
          </p:cNvPr>
          <p:cNvPicPr>
            <a:picLocks noChangeAspect="1"/>
          </p:cNvPicPr>
          <p:nvPr/>
        </p:nvPicPr>
        <p:blipFill>
          <a:blip r:embed="rId2"/>
          <a:stretch>
            <a:fillRect/>
          </a:stretch>
        </p:blipFill>
        <p:spPr>
          <a:xfrm>
            <a:off x="135925" y="358346"/>
            <a:ext cx="8921578" cy="6108359"/>
          </a:xfrm>
          <a:prstGeom prst="rect">
            <a:avLst/>
          </a:prstGeom>
        </p:spPr>
      </p:pic>
    </p:spTree>
    <p:extLst>
      <p:ext uri="{BB962C8B-B14F-4D97-AF65-F5344CB8AC3E}">
        <p14:creationId xmlns:p14="http://schemas.microsoft.com/office/powerpoint/2010/main" val="405894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BC33-A595-144A-BB07-ED315255B3F0}"/>
              </a:ext>
            </a:extLst>
          </p:cNvPr>
          <p:cNvSpPr>
            <a:spLocks noGrp="1"/>
          </p:cNvSpPr>
          <p:nvPr>
            <p:ph type="title"/>
          </p:nvPr>
        </p:nvSpPr>
        <p:spPr>
          <a:xfrm>
            <a:off x="484710" y="452718"/>
            <a:ext cx="7055380" cy="1014561"/>
          </a:xfrm>
        </p:spPr>
        <p:txBody>
          <a:bodyPr/>
          <a:lstStyle/>
          <a:p>
            <a:r>
              <a:rPr lang="en-US" b="1" dirty="0">
                <a:solidFill>
                  <a:srgbClr val="FFC000"/>
                </a:solidFill>
              </a:rPr>
              <a:t>Acorn Proxy Default Map</a:t>
            </a:r>
          </a:p>
        </p:txBody>
      </p:sp>
      <p:sp>
        <p:nvSpPr>
          <p:cNvPr id="3" name="Content Placeholder 2">
            <a:extLst>
              <a:ext uri="{FF2B5EF4-FFF2-40B4-BE49-F238E27FC236}">
                <a16:creationId xmlns:a16="http://schemas.microsoft.com/office/drawing/2014/main" id="{5FBA08BB-4AC5-8841-84B4-4DA2E36B37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57DBB72-5765-BD40-A0C2-40990E77BC0D}"/>
              </a:ext>
            </a:extLst>
          </p:cNvPr>
          <p:cNvPicPr>
            <a:picLocks noChangeAspect="1"/>
          </p:cNvPicPr>
          <p:nvPr/>
        </p:nvPicPr>
        <p:blipFill>
          <a:blip r:embed="rId2"/>
          <a:stretch>
            <a:fillRect/>
          </a:stretch>
        </p:blipFill>
        <p:spPr>
          <a:xfrm>
            <a:off x="0" y="1467279"/>
            <a:ext cx="9144000" cy="5180656"/>
          </a:xfrm>
          <a:prstGeom prst="rect">
            <a:avLst/>
          </a:prstGeom>
        </p:spPr>
      </p:pic>
      <p:pic>
        <p:nvPicPr>
          <p:cNvPr id="5" name="Picture 4">
            <a:extLst>
              <a:ext uri="{FF2B5EF4-FFF2-40B4-BE49-F238E27FC236}">
                <a16:creationId xmlns:a16="http://schemas.microsoft.com/office/drawing/2014/main" id="{731ED470-1191-864B-9A80-22F40C255C57}"/>
              </a:ext>
            </a:extLst>
          </p:cNvPr>
          <p:cNvPicPr>
            <a:picLocks noChangeAspect="1"/>
          </p:cNvPicPr>
          <p:nvPr/>
        </p:nvPicPr>
        <p:blipFill>
          <a:blip r:embed="rId3"/>
          <a:stretch>
            <a:fillRect/>
          </a:stretch>
        </p:blipFill>
        <p:spPr>
          <a:xfrm>
            <a:off x="359031" y="5140071"/>
            <a:ext cx="1803400" cy="1308100"/>
          </a:xfrm>
          <a:prstGeom prst="rect">
            <a:avLst/>
          </a:prstGeom>
        </p:spPr>
      </p:pic>
    </p:spTree>
    <p:extLst>
      <p:ext uri="{BB962C8B-B14F-4D97-AF65-F5344CB8AC3E}">
        <p14:creationId xmlns:p14="http://schemas.microsoft.com/office/powerpoint/2010/main" val="228564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8885-8F8A-B445-9A18-BBE673517E5D}"/>
              </a:ext>
            </a:extLst>
          </p:cNvPr>
          <p:cNvSpPr>
            <a:spLocks noGrp="1"/>
          </p:cNvSpPr>
          <p:nvPr>
            <p:ph type="title"/>
          </p:nvPr>
        </p:nvSpPr>
        <p:spPr/>
        <p:txBody>
          <a:bodyPr>
            <a:normAutofit/>
          </a:bodyPr>
          <a:lstStyle/>
          <a:p>
            <a:r>
              <a:rPr lang="en-US" sz="3600" b="1" dirty="0">
                <a:solidFill>
                  <a:srgbClr val="FFC000"/>
                </a:solidFill>
              </a:rPr>
              <a:t>Questions I Wanted to Answer</a:t>
            </a:r>
          </a:p>
        </p:txBody>
      </p:sp>
      <p:sp>
        <p:nvSpPr>
          <p:cNvPr id="3" name="Content Placeholder 2">
            <a:extLst>
              <a:ext uri="{FF2B5EF4-FFF2-40B4-BE49-F238E27FC236}">
                <a16:creationId xmlns:a16="http://schemas.microsoft.com/office/drawing/2014/main" id="{CCF9E548-82CF-D648-9AAA-6429F3EED18B}"/>
              </a:ext>
            </a:extLst>
          </p:cNvPr>
          <p:cNvSpPr>
            <a:spLocks noGrp="1"/>
          </p:cNvSpPr>
          <p:nvPr>
            <p:ph idx="1"/>
          </p:nvPr>
        </p:nvSpPr>
        <p:spPr>
          <a:xfrm>
            <a:off x="654908" y="1655805"/>
            <a:ext cx="7674912" cy="4446255"/>
          </a:xfrm>
        </p:spPr>
        <p:txBody>
          <a:bodyPr>
            <a:noAutofit/>
          </a:bodyPr>
          <a:lstStyle/>
          <a:p>
            <a:pPr>
              <a:spcAft>
                <a:spcPts val="1000"/>
              </a:spcAft>
              <a:buClr>
                <a:srgbClr val="FFC000"/>
              </a:buClr>
              <a:buSzPct val="120000"/>
              <a:buFont typeface="Arial" panose="020B0604020202020204" pitchFamily="34" charset="0"/>
              <a:buChar char="•"/>
            </a:pPr>
            <a:r>
              <a:rPr lang="en-US" altLang="en-US" sz="2600" dirty="0">
                <a:latin typeface="Helvetica" pitchFamily="2" charset="0"/>
                <a:ea typeface="Cambria Math" panose="02040503050406030204" pitchFamily="18" charset="0"/>
                <a:cs typeface="Al Nile" pitchFamily="2" charset="-78"/>
              </a:rPr>
              <a:t>What are some relationships and trends in historical earthquake data? </a:t>
            </a:r>
          </a:p>
          <a:p>
            <a:pPr>
              <a:spcAft>
                <a:spcPts val="1000"/>
              </a:spcAft>
              <a:buClr>
                <a:srgbClr val="FFC000"/>
              </a:buClr>
              <a:buSzPct val="120000"/>
              <a:buFont typeface="Arial" panose="020B0604020202020204" pitchFamily="34" charset="0"/>
              <a:buChar char="•"/>
            </a:pPr>
            <a:r>
              <a:rPr lang="en-US" altLang="en-US" sz="2600" dirty="0">
                <a:latin typeface="Helvetica" pitchFamily="2" charset="0"/>
                <a:ea typeface="Cambria Math" panose="02040503050406030204" pitchFamily="18" charset="0"/>
                <a:cs typeface="Al Nile" pitchFamily="2" charset="-78"/>
              </a:rPr>
              <a:t>Has the increased prevalence of oil industry fracking caused earthquakes? And what damages can we expect from this human induced seismic activity?</a:t>
            </a:r>
          </a:p>
          <a:p>
            <a:pPr>
              <a:spcAft>
                <a:spcPts val="1000"/>
              </a:spcAft>
              <a:buClr>
                <a:srgbClr val="FFC000"/>
              </a:buClr>
              <a:buSzPct val="120000"/>
              <a:buFont typeface="Arial" panose="020B0604020202020204" pitchFamily="34" charset="0"/>
              <a:buChar char="•"/>
            </a:pPr>
            <a:r>
              <a:rPr lang="en-US" altLang="en-US" sz="2600" dirty="0">
                <a:latin typeface="Helvetica" pitchFamily="2" charset="0"/>
                <a:ea typeface="Cambria Math" panose="02040503050406030204" pitchFamily="18" charset="0"/>
                <a:cs typeface="Al Nile" pitchFamily="2" charset="-78"/>
              </a:rPr>
              <a:t>How can we use this data to can analyze freshly issued catastrophe bond Acorn Re 2018?</a:t>
            </a:r>
            <a:endParaRPr lang="en-US" altLang="en-US" sz="2600" dirty="0">
              <a:latin typeface="Helvetica" pitchFamily="2" charset="0"/>
            </a:endParaRPr>
          </a:p>
        </p:txBody>
      </p:sp>
    </p:spTree>
    <p:extLst>
      <p:ext uri="{BB962C8B-B14F-4D97-AF65-F5344CB8AC3E}">
        <p14:creationId xmlns:p14="http://schemas.microsoft.com/office/powerpoint/2010/main" val="44998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35F-5143-3F4B-90F4-F9B14886E27C}"/>
              </a:ext>
            </a:extLst>
          </p:cNvPr>
          <p:cNvSpPr>
            <a:spLocks noGrp="1"/>
          </p:cNvSpPr>
          <p:nvPr>
            <p:ph type="title"/>
          </p:nvPr>
        </p:nvSpPr>
        <p:spPr>
          <a:xfrm>
            <a:off x="817563" y="318517"/>
            <a:ext cx="7511473" cy="1312480"/>
          </a:xfrm>
        </p:spPr>
        <p:txBody>
          <a:bodyPr>
            <a:normAutofit/>
          </a:bodyPr>
          <a:lstStyle/>
          <a:p>
            <a:r>
              <a:rPr lang="en-US" sz="3600" b="1" dirty="0">
                <a:solidFill>
                  <a:srgbClr val="FFC000"/>
                </a:solidFill>
              </a:rPr>
              <a:t>Earthquake Frequency vs. Magnitude</a:t>
            </a:r>
          </a:p>
        </p:txBody>
      </p:sp>
      <p:sp>
        <p:nvSpPr>
          <p:cNvPr id="5" name="TextBox 4">
            <a:extLst>
              <a:ext uri="{FF2B5EF4-FFF2-40B4-BE49-F238E27FC236}">
                <a16:creationId xmlns:a16="http://schemas.microsoft.com/office/drawing/2014/main" id="{8FCEB37B-C514-4843-AF04-14090A1293A1}"/>
              </a:ext>
            </a:extLst>
          </p:cNvPr>
          <p:cNvSpPr txBox="1"/>
          <p:nvPr/>
        </p:nvSpPr>
        <p:spPr>
          <a:xfrm>
            <a:off x="3717280" y="6118697"/>
            <a:ext cx="2065681" cy="523220"/>
          </a:xfrm>
          <a:prstGeom prst="rect">
            <a:avLst/>
          </a:prstGeom>
          <a:noFill/>
        </p:spPr>
        <p:txBody>
          <a:bodyPr wrap="square" rtlCol="0">
            <a:spAutoFit/>
          </a:bodyPr>
          <a:lstStyle/>
          <a:p>
            <a:r>
              <a:rPr lang="en-US" sz="2800" b="1" dirty="0"/>
              <a:t>Magnitude</a:t>
            </a:r>
          </a:p>
        </p:txBody>
      </p:sp>
      <p:sp>
        <p:nvSpPr>
          <p:cNvPr id="7" name="TextBox 6">
            <a:extLst>
              <a:ext uri="{FF2B5EF4-FFF2-40B4-BE49-F238E27FC236}">
                <a16:creationId xmlns:a16="http://schemas.microsoft.com/office/drawing/2014/main" id="{7F49CFD4-4A9E-4744-8978-8C6CBBA8AF5C}"/>
              </a:ext>
            </a:extLst>
          </p:cNvPr>
          <p:cNvSpPr txBox="1"/>
          <p:nvPr/>
        </p:nvSpPr>
        <p:spPr>
          <a:xfrm rot="16200000">
            <a:off x="-1810326" y="3657136"/>
            <a:ext cx="4399902" cy="523220"/>
          </a:xfrm>
          <a:prstGeom prst="rect">
            <a:avLst/>
          </a:prstGeom>
          <a:noFill/>
        </p:spPr>
        <p:txBody>
          <a:bodyPr wrap="square" rtlCol="0">
            <a:spAutoFit/>
          </a:bodyPr>
          <a:lstStyle/>
          <a:p>
            <a:r>
              <a:rPr lang="en-US" sz="2800" b="1" dirty="0"/>
              <a:t>Number of Earthquakes</a:t>
            </a:r>
          </a:p>
        </p:txBody>
      </p:sp>
      <p:sp>
        <p:nvSpPr>
          <p:cNvPr id="8" name="TextBox 7">
            <a:extLst>
              <a:ext uri="{FF2B5EF4-FFF2-40B4-BE49-F238E27FC236}">
                <a16:creationId xmlns:a16="http://schemas.microsoft.com/office/drawing/2014/main" id="{8AD2AB23-0DEB-C84C-A385-AAC37E1CA002}"/>
              </a:ext>
            </a:extLst>
          </p:cNvPr>
          <p:cNvSpPr txBox="1"/>
          <p:nvPr/>
        </p:nvSpPr>
        <p:spPr>
          <a:xfrm>
            <a:off x="817563" y="1461720"/>
            <a:ext cx="5436104" cy="338554"/>
          </a:xfrm>
          <a:prstGeom prst="rect">
            <a:avLst/>
          </a:prstGeom>
          <a:noFill/>
        </p:spPr>
        <p:txBody>
          <a:bodyPr wrap="none" rtlCol="0">
            <a:spAutoFit/>
          </a:bodyPr>
          <a:lstStyle/>
          <a:p>
            <a:r>
              <a:rPr lang="en-US" sz="1600" dirty="0">
                <a:solidFill>
                  <a:srgbClr val="FF0000"/>
                </a:solidFill>
              </a:rPr>
              <a:t>*US Earthquakes over magnitude 4.5 from 1970-2017</a:t>
            </a:r>
          </a:p>
        </p:txBody>
      </p:sp>
      <p:pic>
        <p:nvPicPr>
          <p:cNvPr id="9" name="Picture 8">
            <a:extLst>
              <a:ext uri="{FF2B5EF4-FFF2-40B4-BE49-F238E27FC236}">
                <a16:creationId xmlns:a16="http://schemas.microsoft.com/office/drawing/2014/main" id="{A893A8AC-F620-BB4C-B293-45895B7683CC}"/>
              </a:ext>
            </a:extLst>
          </p:cNvPr>
          <p:cNvPicPr>
            <a:picLocks noChangeAspect="1"/>
          </p:cNvPicPr>
          <p:nvPr/>
        </p:nvPicPr>
        <p:blipFill>
          <a:blip r:embed="rId2"/>
          <a:stretch>
            <a:fillRect/>
          </a:stretch>
        </p:blipFill>
        <p:spPr>
          <a:xfrm>
            <a:off x="651236" y="1936568"/>
            <a:ext cx="8257479" cy="4182129"/>
          </a:xfrm>
          <a:prstGeom prst="rect">
            <a:avLst/>
          </a:prstGeom>
        </p:spPr>
      </p:pic>
    </p:spTree>
    <p:extLst>
      <p:ext uri="{BB962C8B-B14F-4D97-AF65-F5344CB8AC3E}">
        <p14:creationId xmlns:p14="http://schemas.microsoft.com/office/powerpoint/2010/main" val="10531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35F-5143-3F4B-90F4-F9B14886E27C}"/>
              </a:ext>
            </a:extLst>
          </p:cNvPr>
          <p:cNvSpPr>
            <a:spLocks noGrp="1"/>
          </p:cNvSpPr>
          <p:nvPr>
            <p:ph type="title"/>
          </p:nvPr>
        </p:nvSpPr>
        <p:spPr>
          <a:xfrm>
            <a:off x="817563" y="318517"/>
            <a:ext cx="7511473" cy="1312480"/>
          </a:xfrm>
        </p:spPr>
        <p:txBody>
          <a:bodyPr>
            <a:normAutofit/>
          </a:bodyPr>
          <a:lstStyle/>
          <a:p>
            <a:r>
              <a:rPr lang="en-US" sz="3600" b="1" dirty="0">
                <a:solidFill>
                  <a:srgbClr val="FFC000"/>
                </a:solidFill>
              </a:rPr>
              <a:t>Earthquake Frequency vs. Magnitude</a:t>
            </a:r>
          </a:p>
        </p:txBody>
      </p:sp>
      <p:sp>
        <p:nvSpPr>
          <p:cNvPr id="5" name="TextBox 4">
            <a:extLst>
              <a:ext uri="{FF2B5EF4-FFF2-40B4-BE49-F238E27FC236}">
                <a16:creationId xmlns:a16="http://schemas.microsoft.com/office/drawing/2014/main" id="{8FCEB37B-C514-4843-AF04-14090A1293A1}"/>
              </a:ext>
            </a:extLst>
          </p:cNvPr>
          <p:cNvSpPr txBox="1"/>
          <p:nvPr/>
        </p:nvSpPr>
        <p:spPr>
          <a:xfrm>
            <a:off x="3682312" y="6237445"/>
            <a:ext cx="1954472" cy="461665"/>
          </a:xfrm>
          <a:prstGeom prst="rect">
            <a:avLst/>
          </a:prstGeom>
          <a:noFill/>
        </p:spPr>
        <p:txBody>
          <a:bodyPr wrap="square" rtlCol="0">
            <a:spAutoFit/>
          </a:bodyPr>
          <a:lstStyle/>
          <a:p>
            <a:r>
              <a:rPr lang="en-US" sz="2400" b="1" dirty="0"/>
              <a:t>Magnitude</a:t>
            </a:r>
          </a:p>
        </p:txBody>
      </p:sp>
      <p:sp>
        <p:nvSpPr>
          <p:cNvPr id="7" name="TextBox 6">
            <a:extLst>
              <a:ext uri="{FF2B5EF4-FFF2-40B4-BE49-F238E27FC236}">
                <a16:creationId xmlns:a16="http://schemas.microsoft.com/office/drawing/2014/main" id="{7F49CFD4-4A9E-4744-8978-8C6CBBA8AF5C}"/>
              </a:ext>
            </a:extLst>
          </p:cNvPr>
          <p:cNvSpPr txBox="1"/>
          <p:nvPr/>
        </p:nvSpPr>
        <p:spPr>
          <a:xfrm rot="16200000">
            <a:off x="-1895548" y="3713577"/>
            <a:ext cx="4534872" cy="400110"/>
          </a:xfrm>
          <a:prstGeom prst="rect">
            <a:avLst/>
          </a:prstGeom>
          <a:noFill/>
        </p:spPr>
        <p:txBody>
          <a:bodyPr wrap="square" rtlCol="0">
            <a:spAutoFit/>
          </a:bodyPr>
          <a:lstStyle/>
          <a:p>
            <a:r>
              <a:rPr lang="en-US" sz="2000" b="1" dirty="0"/>
              <a:t>Log of the Number of Earthquakes</a:t>
            </a:r>
          </a:p>
        </p:txBody>
      </p:sp>
      <p:sp>
        <p:nvSpPr>
          <p:cNvPr id="8" name="TextBox 7">
            <a:extLst>
              <a:ext uri="{FF2B5EF4-FFF2-40B4-BE49-F238E27FC236}">
                <a16:creationId xmlns:a16="http://schemas.microsoft.com/office/drawing/2014/main" id="{8AD2AB23-0DEB-C84C-A385-AAC37E1CA002}"/>
              </a:ext>
            </a:extLst>
          </p:cNvPr>
          <p:cNvSpPr txBox="1"/>
          <p:nvPr/>
        </p:nvSpPr>
        <p:spPr>
          <a:xfrm>
            <a:off x="817563" y="1476919"/>
            <a:ext cx="5243743" cy="338554"/>
          </a:xfrm>
          <a:prstGeom prst="rect">
            <a:avLst/>
          </a:prstGeom>
          <a:noFill/>
        </p:spPr>
        <p:txBody>
          <a:bodyPr wrap="none" rtlCol="0">
            <a:spAutoFit/>
          </a:bodyPr>
          <a:lstStyle/>
          <a:p>
            <a:r>
              <a:rPr lang="en-US" sz="1600" dirty="0">
                <a:solidFill>
                  <a:srgbClr val="FF0000"/>
                </a:solidFill>
              </a:rPr>
              <a:t>*US Earthquakes over magnitude 4.5 for 1970-2017</a:t>
            </a:r>
          </a:p>
        </p:txBody>
      </p:sp>
      <p:pic>
        <p:nvPicPr>
          <p:cNvPr id="12" name="Picture 11">
            <a:extLst>
              <a:ext uri="{FF2B5EF4-FFF2-40B4-BE49-F238E27FC236}">
                <a16:creationId xmlns:a16="http://schemas.microsoft.com/office/drawing/2014/main" id="{91291789-292C-7944-9D7D-F9E829BAF96A}"/>
              </a:ext>
            </a:extLst>
          </p:cNvPr>
          <p:cNvPicPr>
            <a:picLocks noChangeAspect="1"/>
          </p:cNvPicPr>
          <p:nvPr/>
        </p:nvPicPr>
        <p:blipFill>
          <a:blip r:embed="rId2"/>
          <a:stretch>
            <a:fillRect/>
          </a:stretch>
        </p:blipFill>
        <p:spPr>
          <a:xfrm>
            <a:off x="680673" y="1917379"/>
            <a:ext cx="7957751" cy="4264517"/>
          </a:xfrm>
          <a:prstGeom prst="rect">
            <a:avLst/>
          </a:prstGeom>
        </p:spPr>
      </p:pic>
    </p:spTree>
    <p:extLst>
      <p:ext uri="{BB962C8B-B14F-4D97-AF65-F5344CB8AC3E}">
        <p14:creationId xmlns:p14="http://schemas.microsoft.com/office/powerpoint/2010/main" val="2857227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6F51-FF9F-D047-B50A-E9212CACB624}"/>
              </a:ext>
            </a:extLst>
          </p:cNvPr>
          <p:cNvSpPr>
            <a:spLocks noGrp="1"/>
          </p:cNvSpPr>
          <p:nvPr>
            <p:ph type="title"/>
          </p:nvPr>
        </p:nvSpPr>
        <p:spPr>
          <a:xfrm>
            <a:off x="484710" y="452718"/>
            <a:ext cx="7361831" cy="993023"/>
          </a:xfrm>
        </p:spPr>
        <p:txBody>
          <a:bodyPr/>
          <a:lstStyle/>
          <a:p>
            <a:pPr algn="ctr"/>
            <a:r>
              <a:rPr lang="en-US" sz="3200" b="1" dirty="0">
                <a:solidFill>
                  <a:srgbClr val="FFC000"/>
                </a:solidFill>
              </a:rPr>
              <a:t>US Earthquakes Over Magnitude 4.5 1970 - 2017</a:t>
            </a:r>
          </a:p>
        </p:txBody>
      </p:sp>
      <p:pic>
        <p:nvPicPr>
          <p:cNvPr id="7" name="Picture 6">
            <a:extLst>
              <a:ext uri="{FF2B5EF4-FFF2-40B4-BE49-F238E27FC236}">
                <a16:creationId xmlns:a16="http://schemas.microsoft.com/office/drawing/2014/main" id="{CEBADEC0-E6B2-2D4D-AD8E-40A9748CD53D}"/>
              </a:ext>
            </a:extLst>
          </p:cNvPr>
          <p:cNvPicPr>
            <a:picLocks noChangeAspect="1"/>
          </p:cNvPicPr>
          <p:nvPr/>
        </p:nvPicPr>
        <p:blipFill>
          <a:blip r:embed="rId2"/>
          <a:stretch>
            <a:fillRect/>
          </a:stretch>
        </p:blipFill>
        <p:spPr>
          <a:xfrm>
            <a:off x="0" y="1912486"/>
            <a:ext cx="9144000" cy="4945514"/>
          </a:xfrm>
          <a:prstGeom prst="rect">
            <a:avLst/>
          </a:prstGeom>
        </p:spPr>
      </p:pic>
    </p:spTree>
    <p:extLst>
      <p:ext uri="{BB962C8B-B14F-4D97-AF65-F5344CB8AC3E}">
        <p14:creationId xmlns:p14="http://schemas.microsoft.com/office/powerpoint/2010/main" val="350669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6F51-FF9F-D047-B50A-E9212CACB624}"/>
              </a:ext>
            </a:extLst>
          </p:cNvPr>
          <p:cNvSpPr>
            <a:spLocks noGrp="1"/>
          </p:cNvSpPr>
          <p:nvPr>
            <p:ph type="title"/>
          </p:nvPr>
        </p:nvSpPr>
        <p:spPr>
          <a:xfrm>
            <a:off x="484710" y="452718"/>
            <a:ext cx="7361831" cy="993023"/>
          </a:xfrm>
        </p:spPr>
        <p:txBody>
          <a:bodyPr/>
          <a:lstStyle/>
          <a:p>
            <a:pPr algn="ctr"/>
            <a:r>
              <a:rPr lang="en-US" sz="3200" b="1" dirty="0">
                <a:solidFill>
                  <a:srgbClr val="FFC000"/>
                </a:solidFill>
              </a:rPr>
              <a:t>Earthquakes Over Magnitude 5.6 Since 2013</a:t>
            </a:r>
          </a:p>
        </p:txBody>
      </p:sp>
      <p:pic>
        <p:nvPicPr>
          <p:cNvPr id="6" name="Picture 5">
            <a:extLst>
              <a:ext uri="{FF2B5EF4-FFF2-40B4-BE49-F238E27FC236}">
                <a16:creationId xmlns:a16="http://schemas.microsoft.com/office/drawing/2014/main" id="{D01B9B86-62A5-D64F-AA99-37CB30A8E982}"/>
              </a:ext>
            </a:extLst>
          </p:cNvPr>
          <p:cNvPicPr>
            <a:picLocks noChangeAspect="1"/>
          </p:cNvPicPr>
          <p:nvPr/>
        </p:nvPicPr>
        <p:blipFill>
          <a:blip r:embed="rId2"/>
          <a:stretch>
            <a:fillRect/>
          </a:stretch>
        </p:blipFill>
        <p:spPr>
          <a:xfrm>
            <a:off x="0" y="1878227"/>
            <a:ext cx="9144000" cy="4979773"/>
          </a:xfrm>
          <a:prstGeom prst="rect">
            <a:avLst/>
          </a:prstGeom>
        </p:spPr>
      </p:pic>
    </p:spTree>
    <p:extLst>
      <p:ext uri="{BB962C8B-B14F-4D97-AF65-F5344CB8AC3E}">
        <p14:creationId xmlns:p14="http://schemas.microsoft.com/office/powerpoint/2010/main" val="426389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C800-765A-0343-8C54-3E0C7B384D7B}"/>
              </a:ext>
            </a:extLst>
          </p:cNvPr>
          <p:cNvSpPr>
            <a:spLocks noGrp="1"/>
          </p:cNvSpPr>
          <p:nvPr>
            <p:ph type="title"/>
          </p:nvPr>
        </p:nvSpPr>
        <p:spPr>
          <a:xfrm>
            <a:off x="484710" y="452718"/>
            <a:ext cx="7055380" cy="955952"/>
          </a:xfrm>
        </p:spPr>
        <p:txBody>
          <a:bodyPr/>
          <a:lstStyle/>
          <a:p>
            <a:r>
              <a:rPr lang="en-US" sz="4400" b="1" dirty="0">
                <a:solidFill>
                  <a:srgbClr val="FFC000"/>
                </a:solidFill>
              </a:rPr>
              <a:t>EDA - Takeaways</a:t>
            </a:r>
            <a:endParaRPr lang="en-US" dirty="0"/>
          </a:p>
        </p:txBody>
      </p:sp>
      <p:sp>
        <p:nvSpPr>
          <p:cNvPr id="3" name="Content Placeholder 2">
            <a:extLst>
              <a:ext uri="{FF2B5EF4-FFF2-40B4-BE49-F238E27FC236}">
                <a16:creationId xmlns:a16="http://schemas.microsoft.com/office/drawing/2014/main" id="{99993128-CD4E-524F-89FA-1C3378D65B9E}"/>
              </a:ext>
            </a:extLst>
          </p:cNvPr>
          <p:cNvSpPr>
            <a:spLocks noGrp="1"/>
          </p:cNvSpPr>
          <p:nvPr>
            <p:ph idx="1"/>
          </p:nvPr>
        </p:nvSpPr>
        <p:spPr>
          <a:xfrm>
            <a:off x="484709" y="1606379"/>
            <a:ext cx="7856101" cy="4642028"/>
          </a:xfrm>
        </p:spPr>
        <p:txBody>
          <a:bodyPr>
            <a:normAutofit/>
          </a:bodyPr>
          <a:lstStyle/>
          <a:p>
            <a:pPr>
              <a:buClr>
                <a:srgbClr val="FFC000"/>
              </a:buClr>
              <a:buSzPct val="120000"/>
              <a:buFont typeface="Arial" panose="020B0604020202020204" pitchFamily="34" charset="0"/>
              <a:buChar char="•"/>
            </a:pPr>
            <a:r>
              <a:rPr lang="en-US" sz="2400" dirty="0"/>
              <a:t>There exists a very nice linear relationship between earthquake intensity and frequency.</a:t>
            </a:r>
          </a:p>
          <a:p>
            <a:pPr>
              <a:buClr>
                <a:srgbClr val="FFC000"/>
              </a:buClr>
              <a:buSzPct val="120000"/>
              <a:buFont typeface="Arial" panose="020B0604020202020204" pitchFamily="34" charset="0"/>
              <a:buChar char="•"/>
            </a:pPr>
            <a:r>
              <a:rPr lang="en-US" sz="2400" dirty="0"/>
              <a:t>California dominates the historical US seismic activity.</a:t>
            </a:r>
          </a:p>
          <a:p>
            <a:pPr>
              <a:buClr>
                <a:srgbClr val="FFC000"/>
              </a:buClr>
              <a:buSzPct val="120000"/>
              <a:buFont typeface="Arial" panose="020B0604020202020204" pitchFamily="34" charset="0"/>
              <a:buChar char="•"/>
            </a:pPr>
            <a:r>
              <a:rPr lang="en-US" sz="2400" dirty="0"/>
              <a:t>Location is a key driver of predicting earthquake damage.</a:t>
            </a:r>
          </a:p>
          <a:p>
            <a:pPr>
              <a:buClr>
                <a:srgbClr val="FFC000"/>
              </a:buClr>
              <a:buSzPct val="120000"/>
              <a:buFont typeface="Arial" panose="020B0604020202020204" pitchFamily="34" charset="0"/>
              <a:buChar char="•"/>
            </a:pPr>
            <a:r>
              <a:rPr lang="en-US" sz="2400" dirty="0"/>
              <a:t>On a global scale – California’s seismic activity has been relatively calm for the last 5 years.</a:t>
            </a:r>
          </a:p>
          <a:p>
            <a:pPr>
              <a:buClr>
                <a:srgbClr val="FFC000"/>
              </a:buClr>
              <a:buSzPct val="120000"/>
              <a:buFont typeface="Arial" panose="020B0604020202020204" pitchFamily="34" charset="0"/>
              <a:buChar char="•"/>
            </a:pPr>
            <a:r>
              <a:rPr lang="en-US" sz="2400" dirty="0"/>
              <a:t>Now let’s look at Oklahoma earthquake frequencies over time.</a:t>
            </a:r>
          </a:p>
        </p:txBody>
      </p:sp>
    </p:spTree>
    <p:extLst>
      <p:ext uri="{BB962C8B-B14F-4D97-AF65-F5344CB8AC3E}">
        <p14:creationId xmlns:p14="http://schemas.microsoft.com/office/powerpoint/2010/main" val="275014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35F-5143-3F4B-90F4-F9B14886E27C}"/>
              </a:ext>
            </a:extLst>
          </p:cNvPr>
          <p:cNvSpPr>
            <a:spLocks noGrp="1"/>
          </p:cNvSpPr>
          <p:nvPr>
            <p:ph type="title"/>
          </p:nvPr>
        </p:nvSpPr>
        <p:spPr>
          <a:xfrm>
            <a:off x="135924" y="141517"/>
            <a:ext cx="9008076" cy="797470"/>
          </a:xfrm>
        </p:spPr>
        <p:txBody>
          <a:bodyPr>
            <a:normAutofit/>
          </a:bodyPr>
          <a:lstStyle/>
          <a:p>
            <a:r>
              <a:rPr lang="en-US" sz="3200" b="1" dirty="0">
                <a:solidFill>
                  <a:srgbClr val="FFC000"/>
                </a:solidFill>
              </a:rPr>
              <a:t>Earthquake Frequency by Year in Oklahoma</a:t>
            </a:r>
          </a:p>
        </p:txBody>
      </p:sp>
      <p:sp>
        <p:nvSpPr>
          <p:cNvPr id="5" name="TextBox 4">
            <a:extLst>
              <a:ext uri="{FF2B5EF4-FFF2-40B4-BE49-F238E27FC236}">
                <a16:creationId xmlns:a16="http://schemas.microsoft.com/office/drawing/2014/main" id="{8FCEB37B-C514-4843-AF04-14090A1293A1}"/>
              </a:ext>
            </a:extLst>
          </p:cNvPr>
          <p:cNvSpPr txBox="1"/>
          <p:nvPr/>
        </p:nvSpPr>
        <p:spPr>
          <a:xfrm>
            <a:off x="1721796" y="6236062"/>
            <a:ext cx="6166934" cy="461665"/>
          </a:xfrm>
          <a:prstGeom prst="rect">
            <a:avLst/>
          </a:prstGeom>
          <a:noFill/>
        </p:spPr>
        <p:txBody>
          <a:bodyPr wrap="square" rtlCol="0">
            <a:spAutoFit/>
          </a:bodyPr>
          <a:lstStyle/>
          <a:p>
            <a:r>
              <a:rPr lang="en-US" sz="2400" b="1" dirty="0"/>
              <a:t>Year </a:t>
            </a:r>
            <a:r>
              <a:rPr lang="en-US" sz="1400" b="1" dirty="0">
                <a:solidFill>
                  <a:srgbClr val="FF0000"/>
                </a:solidFill>
              </a:rPr>
              <a:t>*included if there were more than 2 earthquakes in the year</a:t>
            </a:r>
          </a:p>
        </p:txBody>
      </p:sp>
      <p:sp>
        <p:nvSpPr>
          <p:cNvPr id="7" name="TextBox 6">
            <a:extLst>
              <a:ext uri="{FF2B5EF4-FFF2-40B4-BE49-F238E27FC236}">
                <a16:creationId xmlns:a16="http://schemas.microsoft.com/office/drawing/2014/main" id="{7F49CFD4-4A9E-4744-8978-8C6CBBA8AF5C}"/>
              </a:ext>
            </a:extLst>
          </p:cNvPr>
          <p:cNvSpPr txBox="1"/>
          <p:nvPr/>
        </p:nvSpPr>
        <p:spPr>
          <a:xfrm rot="16200000">
            <a:off x="-2840144" y="3272318"/>
            <a:ext cx="6080400" cy="400110"/>
          </a:xfrm>
          <a:prstGeom prst="rect">
            <a:avLst/>
          </a:prstGeom>
          <a:noFill/>
        </p:spPr>
        <p:txBody>
          <a:bodyPr wrap="square" rtlCol="0">
            <a:spAutoFit/>
          </a:bodyPr>
          <a:lstStyle/>
          <a:p>
            <a:r>
              <a:rPr lang="en-US" sz="2000" b="1" dirty="0"/>
              <a:t>Number of Earthquakes over Mw3.5 per year</a:t>
            </a:r>
          </a:p>
        </p:txBody>
      </p:sp>
      <p:sp>
        <p:nvSpPr>
          <p:cNvPr id="8" name="TextBox 7">
            <a:extLst>
              <a:ext uri="{FF2B5EF4-FFF2-40B4-BE49-F238E27FC236}">
                <a16:creationId xmlns:a16="http://schemas.microsoft.com/office/drawing/2014/main" id="{8AD2AB23-0DEB-C84C-A385-AAC37E1CA002}"/>
              </a:ext>
            </a:extLst>
          </p:cNvPr>
          <p:cNvSpPr txBox="1"/>
          <p:nvPr/>
        </p:nvSpPr>
        <p:spPr>
          <a:xfrm>
            <a:off x="200056" y="600433"/>
            <a:ext cx="7071167" cy="338554"/>
          </a:xfrm>
          <a:prstGeom prst="rect">
            <a:avLst/>
          </a:prstGeom>
          <a:noFill/>
        </p:spPr>
        <p:txBody>
          <a:bodyPr wrap="none" rtlCol="0">
            <a:spAutoFit/>
          </a:bodyPr>
          <a:lstStyle/>
          <a:p>
            <a:r>
              <a:rPr lang="en-US" sz="1600" dirty="0">
                <a:solidFill>
                  <a:srgbClr val="FF0000"/>
                </a:solidFill>
              </a:rPr>
              <a:t>*Includes years with 3+ Earthquakes over magnitude 3.5 for 1975-2017</a:t>
            </a:r>
          </a:p>
        </p:txBody>
      </p:sp>
      <p:pic>
        <p:nvPicPr>
          <p:cNvPr id="11" name="Picture 10">
            <a:extLst>
              <a:ext uri="{FF2B5EF4-FFF2-40B4-BE49-F238E27FC236}">
                <a16:creationId xmlns:a16="http://schemas.microsoft.com/office/drawing/2014/main" id="{A89ADAF9-C11E-A541-83E9-08F2B97DBF2C}"/>
              </a:ext>
            </a:extLst>
          </p:cNvPr>
          <p:cNvPicPr>
            <a:picLocks noChangeAspect="1"/>
          </p:cNvPicPr>
          <p:nvPr/>
        </p:nvPicPr>
        <p:blipFill>
          <a:blip r:embed="rId2"/>
          <a:stretch>
            <a:fillRect/>
          </a:stretch>
        </p:blipFill>
        <p:spPr>
          <a:xfrm>
            <a:off x="430856" y="1223319"/>
            <a:ext cx="8606981" cy="5012743"/>
          </a:xfrm>
          <a:prstGeom prst="rect">
            <a:avLst/>
          </a:prstGeom>
        </p:spPr>
      </p:pic>
    </p:spTree>
    <p:extLst>
      <p:ext uri="{BB962C8B-B14F-4D97-AF65-F5344CB8AC3E}">
        <p14:creationId xmlns:p14="http://schemas.microsoft.com/office/powerpoint/2010/main" val="176947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3D45-0E71-C344-B0B0-2954EEEDA145}"/>
              </a:ext>
            </a:extLst>
          </p:cNvPr>
          <p:cNvSpPr>
            <a:spLocks noGrp="1"/>
          </p:cNvSpPr>
          <p:nvPr>
            <p:ph type="title"/>
          </p:nvPr>
        </p:nvSpPr>
        <p:spPr>
          <a:xfrm>
            <a:off x="484709" y="197972"/>
            <a:ext cx="8548080" cy="968309"/>
          </a:xfrm>
        </p:spPr>
        <p:txBody>
          <a:bodyPr/>
          <a:lstStyle/>
          <a:p>
            <a:r>
              <a:rPr lang="en-US" b="1" dirty="0">
                <a:solidFill>
                  <a:srgbClr val="FFC000"/>
                </a:solidFill>
              </a:rPr>
              <a:t>Human Induced Seismicity - </a:t>
            </a:r>
            <a:r>
              <a:rPr lang="en-US" sz="2400" b="1" dirty="0">
                <a:solidFill>
                  <a:srgbClr val="FFC000"/>
                </a:solidFill>
                <a:hlinkClick r:id="rId2"/>
              </a:rPr>
              <a:t>USGS</a:t>
            </a:r>
            <a:endParaRPr lang="en-US" sz="2400" b="1" dirty="0">
              <a:solidFill>
                <a:srgbClr val="FFC000"/>
              </a:solidFill>
            </a:endParaRPr>
          </a:p>
        </p:txBody>
      </p:sp>
      <p:sp>
        <p:nvSpPr>
          <p:cNvPr id="3" name="Content Placeholder 2">
            <a:extLst>
              <a:ext uri="{FF2B5EF4-FFF2-40B4-BE49-F238E27FC236}">
                <a16:creationId xmlns:a16="http://schemas.microsoft.com/office/drawing/2014/main" id="{ACA8A516-BC98-CB43-A3B7-3CF0E5F8A8E5}"/>
              </a:ext>
            </a:extLst>
          </p:cNvPr>
          <p:cNvSpPr>
            <a:spLocks noGrp="1"/>
          </p:cNvSpPr>
          <p:nvPr>
            <p:ph idx="1"/>
          </p:nvPr>
        </p:nvSpPr>
        <p:spPr>
          <a:xfrm>
            <a:off x="0" y="893008"/>
            <a:ext cx="8896865" cy="4491217"/>
          </a:xfrm>
        </p:spPr>
        <p:txBody>
          <a:bodyPr>
            <a:normAutofit lnSpcReduction="10000"/>
          </a:bodyPr>
          <a:lstStyle/>
          <a:p>
            <a:pPr>
              <a:lnSpc>
                <a:spcPct val="110000"/>
              </a:lnSpc>
              <a:buClr>
                <a:srgbClr val="FFC000"/>
              </a:buClr>
              <a:buSzPct val="150000"/>
              <a:buFont typeface="Arial" panose="020B0604020202020204" pitchFamily="34" charset="0"/>
              <a:buChar char="•"/>
            </a:pPr>
            <a:r>
              <a:rPr lang="en-US" dirty="0">
                <a:latin typeface="Helvetica" pitchFamily="2" charset="0"/>
              </a:rPr>
              <a:t>Waste water injections (Not the act of Hydraulic Fracking) are thought to be responsible for the increase and decrease in earthquake activity. </a:t>
            </a:r>
          </a:p>
          <a:p>
            <a:pPr>
              <a:lnSpc>
                <a:spcPct val="110000"/>
              </a:lnSpc>
              <a:buClr>
                <a:srgbClr val="FFC000"/>
              </a:buClr>
              <a:buSzPct val="150000"/>
              <a:buFont typeface="Arial" panose="020B0604020202020204" pitchFamily="34" charset="0"/>
              <a:buChar char="•"/>
            </a:pPr>
            <a:r>
              <a:rPr lang="en-US" dirty="0">
                <a:latin typeface="Helvetica" pitchFamily="2" charset="0"/>
              </a:rPr>
              <a:t>In 2017 regulators in Oklahoma put restrictions on wastewater disposal volumes.</a:t>
            </a:r>
          </a:p>
          <a:p>
            <a:pPr>
              <a:lnSpc>
                <a:spcPct val="110000"/>
              </a:lnSpc>
              <a:buClr>
                <a:srgbClr val="FFC000"/>
              </a:buClr>
              <a:buSzPct val="150000"/>
              <a:buFont typeface="Arial" panose="020B0604020202020204" pitchFamily="34" charset="0"/>
              <a:buChar char="•"/>
            </a:pPr>
            <a:r>
              <a:rPr lang="en-US" dirty="0">
                <a:latin typeface="Helvetica" pitchFamily="2" charset="0"/>
              </a:rPr>
              <a:t>While earthquake frequency increased in Oklahoma, most of the seismicity has been benign. Aside from the 5.8 earthquake in 2016 in Pawnee and the                                                                                          5.7 earthquake                                                                                                in 2011,                                                                                         earthquakes                                                                                                 have not been                                                                                       strong enough                                                                                              to be </a:t>
            </a:r>
            <a:r>
              <a:rPr lang="en-US" sz="1800" dirty="0">
                <a:latin typeface="Helvetica" pitchFamily="2" charset="0"/>
              </a:rPr>
              <a:t>destructive.</a:t>
            </a:r>
          </a:p>
        </p:txBody>
      </p:sp>
      <p:pic>
        <p:nvPicPr>
          <p:cNvPr id="4" name="Content Placeholder 3">
            <a:extLst>
              <a:ext uri="{FF2B5EF4-FFF2-40B4-BE49-F238E27FC236}">
                <a16:creationId xmlns:a16="http://schemas.microsoft.com/office/drawing/2014/main" id="{6A258AE4-7266-E943-AB07-0C8FB07A5581}"/>
              </a:ext>
            </a:extLst>
          </p:cNvPr>
          <p:cNvPicPr>
            <a:picLocks noChangeAspect="1"/>
          </p:cNvPicPr>
          <p:nvPr/>
        </p:nvPicPr>
        <p:blipFill>
          <a:blip r:embed="rId3"/>
          <a:stretch>
            <a:fillRect/>
          </a:stretch>
        </p:blipFill>
        <p:spPr>
          <a:xfrm>
            <a:off x="2385717" y="3138617"/>
            <a:ext cx="6647072" cy="3595815"/>
          </a:xfrm>
          <a:prstGeom prst="rect">
            <a:avLst/>
          </a:prstGeom>
        </p:spPr>
      </p:pic>
    </p:spTree>
    <p:extLst>
      <p:ext uri="{BB962C8B-B14F-4D97-AF65-F5344CB8AC3E}">
        <p14:creationId xmlns:p14="http://schemas.microsoft.com/office/powerpoint/2010/main" val="1000491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{B8DD19F0-B038-154B-9725-18624243329B}tf10001062</Template>
  <TotalTime>3174</TotalTime>
  <Words>439</Words>
  <Application>Microsoft Macintosh PowerPoint</Application>
  <PresentationFormat>On-screen Show (4:3)</PresentationFormat>
  <Paragraphs>38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 Nile</vt:lpstr>
      <vt:lpstr>Arial</vt:lpstr>
      <vt:lpstr>Cambria Math</vt:lpstr>
      <vt:lpstr>Century Gothic</vt:lpstr>
      <vt:lpstr>Helvetica</vt:lpstr>
      <vt:lpstr>Wingdings 3</vt:lpstr>
      <vt:lpstr>Ion</vt:lpstr>
      <vt:lpstr>PowerPoint Presentation</vt:lpstr>
      <vt:lpstr>Questions I Wanted to Answer</vt:lpstr>
      <vt:lpstr>Earthquake Frequency vs. Magnitude</vt:lpstr>
      <vt:lpstr>Earthquake Frequency vs. Magnitude</vt:lpstr>
      <vt:lpstr>US Earthquakes Over Magnitude 4.5 1970 - 2017</vt:lpstr>
      <vt:lpstr>Earthquakes Over Magnitude 5.6 Since 2013</vt:lpstr>
      <vt:lpstr>EDA - Takeaways</vt:lpstr>
      <vt:lpstr>Earthquake Frequency by Year in Oklahoma</vt:lpstr>
      <vt:lpstr>Human Induced Seismicity - USGS</vt:lpstr>
      <vt:lpstr>Acorn Re Proxy Catastrophe Bond Experience Rating: Link</vt:lpstr>
      <vt:lpstr>Bond Analysis Process</vt:lpstr>
      <vt:lpstr>PowerPoint Presentation</vt:lpstr>
      <vt:lpstr>Acorn Proxy Default Map</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Kaplan</dc:creator>
  <cp:lastModifiedBy>Jonathan Kaplan</cp:lastModifiedBy>
  <cp:revision>53</cp:revision>
  <cp:lastPrinted>2018-08-07T20:39:27Z</cp:lastPrinted>
  <dcterms:created xsi:type="dcterms:W3CDTF">2018-08-05T21:07:00Z</dcterms:created>
  <dcterms:modified xsi:type="dcterms:W3CDTF">2018-08-08T02:12:05Z</dcterms:modified>
</cp:coreProperties>
</file>